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12" autoAdjust="0"/>
    <p:restoredTop sz="94660"/>
  </p:normalViewPr>
  <p:slideViewPr>
    <p:cSldViewPr>
      <p:cViewPr>
        <p:scale>
          <a:sx n="80" d="100"/>
          <a:sy n="80" d="100"/>
        </p:scale>
        <p:origin x="-1140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eg>
</file>

<file path=ppt/media/image12.jpeg>
</file>

<file path=ppt/media/image13.jp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544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368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097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9894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3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1551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834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120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041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026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086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26C6F-56D9-42A5-8CFE-52DCAD19BBB2}" type="datetimeFigureOut">
              <a:rPr lang="zh-CN" altLang="en-US" smtClean="0"/>
              <a:t>2017/3/23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44492-0254-47C2-8EC5-1F2B71B8A3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349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55576" y="1700808"/>
            <a:ext cx="7772400" cy="1470025"/>
          </a:xfrm>
        </p:spPr>
        <p:txBody>
          <a:bodyPr>
            <a:normAutofit/>
          </a:bodyPr>
          <a:lstStyle/>
          <a:p>
            <a:r>
              <a:rPr lang="zh-CN" altLang="en-US" sz="4800" b="1" dirty="0" smtClean="0"/>
              <a:t>四叶草网络技术公司培训</a:t>
            </a:r>
            <a:endParaRPr lang="zh-CN" altLang="en-US" sz="4800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3600" b="1" dirty="0" smtClean="0">
                <a:solidFill>
                  <a:schemeClr val="tx1"/>
                </a:solidFill>
              </a:rPr>
              <a:t>系统安装</a:t>
            </a:r>
            <a:endParaRPr lang="en-US" altLang="zh-CN" sz="3600" b="1" dirty="0" smtClean="0">
              <a:solidFill>
                <a:schemeClr val="tx1"/>
              </a:solidFill>
            </a:endParaRPr>
          </a:p>
          <a:p>
            <a:pPr algn="r"/>
            <a:r>
              <a:rPr lang="en-US" altLang="zh-CN" dirty="0" smtClean="0">
                <a:solidFill>
                  <a:schemeClr val="tx1"/>
                </a:solidFill>
              </a:rPr>
              <a:t>2017-3-22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67744" y="5661248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</a:rPr>
              <a:t>不得转载给他人，只限内部人员参考使用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99447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usb</a:t>
            </a:r>
            <a:r>
              <a:rPr lang="zh-CN" altLang="en-US" dirty="0" smtClean="0"/>
              <a:t>启动项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0" t="18445" r="11972" b="26171"/>
          <a:stretch/>
        </p:blipFill>
        <p:spPr>
          <a:xfrm>
            <a:off x="1167011" y="1196752"/>
            <a:ext cx="6600107" cy="3312368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259632" y="2862289"/>
            <a:ext cx="2232248" cy="108012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902" y="4898007"/>
            <a:ext cx="7628323" cy="84886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5863673"/>
            <a:ext cx="9144000" cy="934706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259632" y="5229201"/>
            <a:ext cx="6624736" cy="51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51520" y="6273674"/>
            <a:ext cx="7510624" cy="51767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0497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系统安装步骤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3" t="10067" b="14654"/>
          <a:stretch/>
        </p:blipFill>
        <p:spPr bwMode="auto">
          <a:xfrm>
            <a:off x="1187624" y="2204864"/>
            <a:ext cx="5950495" cy="3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椭圆 4"/>
          <p:cNvSpPr/>
          <p:nvPr/>
        </p:nvSpPr>
        <p:spPr>
          <a:xfrm>
            <a:off x="3347864" y="3298018"/>
            <a:ext cx="1656184" cy="229058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3901548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411305"/>
            <a:ext cx="5238859" cy="2896523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3718117"/>
            <a:ext cx="5511820" cy="311111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1700808"/>
            <a:ext cx="5589812" cy="2894759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179512" y="692696"/>
            <a:ext cx="720080" cy="36004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cxnSp>
        <p:nvCxnSpPr>
          <p:cNvPr id="8" name="直接箭头连接符 7"/>
          <p:cNvCxnSpPr>
            <a:stCxn id="7" idx="4"/>
          </p:cNvCxnSpPr>
          <p:nvPr/>
        </p:nvCxnSpPr>
        <p:spPr>
          <a:xfrm>
            <a:off x="539552" y="1052736"/>
            <a:ext cx="360040" cy="33843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7" idx="5"/>
          </p:cNvCxnSpPr>
          <p:nvPr/>
        </p:nvCxnSpPr>
        <p:spPr>
          <a:xfrm>
            <a:off x="794139" y="1000009"/>
            <a:ext cx="3129789" cy="1466523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409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806"/>
          <a:stretch/>
        </p:blipFill>
        <p:spPr>
          <a:xfrm>
            <a:off x="539552" y="2204864"/>
            <a:ext cx="8156818" cy="330301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87824" y="5507882"/>
            <a:ext cx="47012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</a:rPr>
              <a:t>MBR</a:t>
            </a:r>
            <a:r>
              <a:rPr lang="zh-CN" altLang="en-US" sz="4000" b="1" dirty="0">
                <a:solidFill>
                  <a:srgbClr val="FF0000"/>
                </a:solidFill>
              </a:rPr>
              <a:t>分区</a:t>
            </a:r>
            <a:r>
              <a:rPr lang="zh-CN" altLang="en-US" sz="4000" b="1" dirty="0" smtClean="0">
                <a:solidFill>
                  <a:srgbClr val="FF0000"/>
                </a:solidFill>
              </a:rPr>
              <a:t>表</a:t>
            </a:r>
            <a:r>
              <a:rPr lang="en-US" altLang="zh-CN" sz="4000" b="1" dirty="0" smtClean="0">
                <a:solidFill>
                  <a:srgbClr val="FF0000"/>
                </a:solidFill>
              </a:rPr>
              <a:t>(LEGACY)</a:t>
            </a:r>
            <a:endParaRPr lang="zh-CN" alt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7700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689"/>
          <a:stretch/>
        </p:blipFill>
        <p:spPr>
          <a:xfrm>
            <a:off x="467544" y="1988840"/>
            <a:ext cx="8315015" cy="37698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69982" y="5903894"/>
            <a:ext cx="41280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</a:rPr>
              <a:t>GUID</a:t>
            </a:r>
            <a:r>
              <a:rPr lang="zh-CN" altLang="en-US" sz="4000" b="1" dirty="0">
                <a:solidFill>
                  <a:srgbClr val="FF0000"/>
                </a:solidFill>
              </a:rPr>
              <a:t>分区表</a:t>
            </a:r>
            <a:r>
              <a:rPr lang="en-US" altLang="zh-CN" sz="4000" b="1" dirty="0" smtClean="0">
                <a:solidFill>
                  <a:srgbClr val="FF0000"/>
                </a:solidFill>
              </a:rPr>
              <a:t>(UEFI)</a:t>
            </a:r>
            <a:endParaRPr lang="zh-CN" alt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1154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/>
          <a:lstStyle/>
          <a:p>
            <a:r>
              <a:rPr lang="en-US" altLang="zh-CN" dirty="0" smtClean="0"/>
              <a:t>MBR GUID</a:t>
            </a:r>
            <a:r>
              <a:rPr lang="zh-CN" altLang="en-US" dirty="0" smtClean="0"/>
              <a:t>分区表制作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746065"/>
            <a:ext cx="8238352" cy="4712318"/>
          </a:xfrm>
        </p:spPr>
      </p:pic>
      <p:sp>
        <p:nvSpPr>
          <p:cNvPr id="5" name="矩形 4"/>
          <p:cNvSpPr/>
          <p:nvPr/>
        </p:nvSpPr>
        <p:spPr>
          <a:xfrm>
            <a:off x="2605858" y="3573016"/>
            <a:ext cx="1733797" cy="4572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131840" y="52292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>
                <a:solidFill>
                  <a:srgbClr val="FF0000"/>
                </a:solidFill>
              </a:rPr>
              <a:t>快速分区</a:t>
            </a:r>
            <a:endParaRPr lang="zh-CN" alt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43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区别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endParaRPr lang="zh-CN" altLang="en-US" dirty="0"/>
          </a:p>
          <a:p>
            <a:r>
              <a:rPr lang="en-US" altLang="zh-CN" dirty="0"/>
              <a:t>MBR</a:t>
            </a:r>
            <a:r>
              <a:rPr lang="zh-CN" altLang="en-US" dirty="0"/>
              <a:t>分区为常用分区模式</a:t>
            </a:r>
          </a:p>
          <a:p>
            <a:r>
              <a:rPr lang="en-US" altLang="zh-CN" dirty="0"/>
              <a:t>GUID</a:t>
            </a:r>
            <a:r>
              <a:rPr lang="zh-CN" altLang="en-US" dirty="0"/>
              <a:t>分区不常用</a:t>
            </a:r>
            <a:r>
              <a:rPr lang="en-US" altLang="zh-CN" dirty="0"/>
              <a:t>,</a:t>
            </a:r>
            <a:r>
              <a:rPr lang="zh-CN" altLang="en-US" dirty="0"/>
              <a:t>为新分区模式</a:t>
            </a:r>
            <a:r>
              <a:rPr lang="en-US" altLang="zh-CN" dirty="0"/>
              <a:t>,</a:t>
            </a:r>
            <a:r>
              <a:rPr lang="zh-CN" altLang="en-US" dirty="0"/>
              <a:t>现今预装</a:t>
            </a:r>
            <a:r>
              <a:rPr lang="en-US" altLang="zh-CN" dirty="0"/>
              <a:t>WIN8</a:t>
            </a:r>
            <a:r>
              <a:rPr lang="zh-CN" altLang="en-US" dirty="0"/>
              <a:t>默认为</a:t>
            </a:r>
            <a:r>
              <a:rPr lang="en-US" altLang="zh-CN" dirty="0"/>
              <a:t>GUID</a:t>
            </a:r>
            <a:r>
              <a:rPr lang="zh-CN" altLang="en-US" dirty="0"/>
              <a:t>分区</a:t>
            </a:r>
            <a:r>
              <a:rPr lang="en-US" altLang="zh-CN" dirty="0"/>
              <a:t>,</a:t>
            </a:r>
          </a:p>
          <a:p>
            <a:r>
              <a:rPr lang="zh-CN" altLang="en-US" dirty="0"/>
              <a:t>各有好处</a:t>
            </a:r>
            <a:r>
              <a:rPr lang="en-US" altLang="zh-CN" dirty="0"/>
              <a:t>,</a:t>
            </a:r>
            <a:r>
              <a:rPr lang="zh-CN" altLang="en-US" dirty="0"/>
              <a:t>及缺陷</a:t>
            </a:r>
            <a:r>
              <a:rPr lang="en-US" altLang="zh-CN" dirty="0" smtClean="0"/>
              <a:t>,</a:t>
            </a:r>
            <a:endParaRPr lang="zh-CN" altLang="en-US" dirty="0"/>
          </a:p>
          <a:p>
            <a:r>
              <a:rPr lang="zh-CN" altLang="en-US" dirty="0"/>
              <a:t> </a:t>
            </a:r>
          </a:p>
          <a:p>
            <a:r>
              <a:rPr lang="zh-CN" altLang="en-US" dirty="0"/>
              <a:t>最关键的是</a:t>
            </a:r>
            <a:r>
              <a:rPr lang="en-US" altLang="zh-CN" b="1" dirty="0">
                <a:solidFill>
                  <a:srgbClr val="FF0000"/>
                </a:solidFill>
              </a:rPr>
              <a:t>MBR</a:t>
            </a:r>
            <a:r>
              <a:rPr lang="zh-CN" altLang="en-US" b="1" dirty="0">
                <a:solidFill>
                  <a:srgbClr val="FF0000"/>
                </a:solidFill>
              </a:rPr>
              <a:t>分区方案无法支持超过</a:t>
            </a:r>
            <a:r>
              <a:rPr lang="en-US" altLang="zh-CN" b="1" dirty="0">
                <a:solidFill>
                  <a:srgbClr val="FF0000"/>
                </a:solidFill>
              </a:rPr>
              <a:t>2TB</a:t>
            </a:r>
            <a:r>
              <a:rPr lang="zh-CN" altLang="en-US" b="1" dirty="0">
                <a:solidFill>
                  <a:srgbClr val="FF0000"/>
                </a:solidFill>
              </a:rPr>
              <a:t>容量的磁盘</a:t>
            </a:r>
            <a:r>
              <a:rPr lang="en-US" altLang="zh-CN" dirty="0"/>
              <a:t>,</a:t>
            </a:r>
            <a:r>
              <a:rPr lang="zh-CN" altLang="en-US" dirty="0"/>
              <a:t>也即</a:t>
            </a:r>
            <a:r>
              <a:rPr lang="en-US" altLang="zh-CN" dirty="0"/>
              <a:t>3TB</a:t>
            </a:r>
            <a:r>
              <a:rPr lang="zh-CN" altLang="en-US" dirty="0"/>
              <a:t>硬盘以</a:t>
            </a:r>
            <a:r>
              <a:rPr lang="en-US" altLang="zh-CN" dirty="0"/>
              <a:t>MBR</a:t>
            </a:r>
            <a:r>
              <a:rPr lang="zh-CN" altLang="en-US" dirty="0"/>
              <a:t>分区方案分区</a:t>
            </a:r>
            <a:r>
              <a:rPr lang="en-US" altLang="zh-CN" dirty="0"/>
              <a:t>,</a:t>
            </a:r>
            <a:r>
              <a:rPr lang="zh-CN" altLang="en-US" dirty="0"/>
              <a:t>有三分之一容量会认不到</a:t>
            </a:r>
          </a:p>
          <a:p>
            <a:r>
              <a:rPr lang="zh-CN" altLang="en-US" dirty="0" smtClean="0"/>
              <a:t>以</a:t>
            </a:r>
            <a:r>
              <a:rPr lang="en-US" altLang="zh-CN" dirty="0"/>
              <a:t>GUID </a:t>
            </a:r>
            <a:r>
              <a:rPr lang="zh-CN" altLang="en-US" dirty="0"/>
              <a:t>分区表</a:t>
            </a:r>
            <a:r>
              <a:rPr lang="en-US" altLang="zh-CN" dirty="0"/>
              <a:t>(GPT)</a:t>
            </a:r>
            <a:r>
              <a:rPr lang="zh-CN" altLang="en-US" dirty="0"/>
              <a:t>方案分区则可认到最大</a:t>
            </a:r>
            <a:r>
              <a:rPr lang="en-US" altLang="zh-CN" dirty="0"/>
              <a:t>18 EB(18X1024GB) </a:t>
            </a:r>
            <a:r>
              <a:rPr lang="zh-CN" altLang="en-US" dirty="0"/>
              <a:t>容量的磁盘</a:t>
            </a:r>
            <a:r>
              <a:rPr lang="en-US" altLang="zh-CN" dirty="0"/>
              <a:t>,</a:t>
            </a:r>
            <a:r>
              <a:rPr lang="zh-CN" altLang="en-US" dirty="0"/>
              <a:t>新技术好是好</a:t>
            </a:r>
            <a:r>
              <a:rPr lang="en-US" altLang="zh-CN" dirty="0"/>
              <a:t>,</a:t>
            </a:r>
            <a:r>
              <a:rPr lang="zh-CN" altLang="en-US" dirty="0"/>
              <a:t>可是</a:t>
            </a:r>
            <a:r>
              <a:rPr lang="en-US" altLang="zh-CN" dirty="0"/>
              <a:t>:</a:t>
            </a:r>
            <a:r>
              <a:rPr lang="zh-CN" altLang="en-US" dirty="0"/>
              <a:t>现今大多电脑</a:t>
            </a:r>
            <a:r>
              <a:rPr lang="en-US" altLang="zh-CN" dirty="0"/>
              <a:t>2TB</a:t>
            </a:r>
            <a:r>
              <a:rPr lang="zh-CN" altLang="en-US" dirty="0"/>
              <a:t>以上硬盘只作数据盘用的话，在</a:t>
            </a:r>
            <a:r>
              <a:rPr lang="en-US" altLang="zh-CN" dirty="0"/>
              <a:t>Windows </a:t>
            </a:r>
            <a:r>
              <a:rPr lang="zh-CN" altLang="en-US" dirty="0" smtClean="0"/>
              <a:t>系统</a:t>
            </a:r>
            <a:r>
              <a:rPr lang="zh-CN" altLang="en-US" dirty="0"/>
              <a:t>下只需要将硬盘转换为</a:t>
            </a:r>
            <a:r>
              <a:rPr lang="en-US" altLang="zh-CN" dirty="0"/>
              <a:t>GPT</a:t>
            </a:r>
            <a:r>
              <a:rPr lang="zh-CN" altLang="en-US" dirty="0"/>
              <a:t>形式即可。</a:t>
            </a:r>
            <a:r>
              <a:rPr lang="zh-CN" altLang="en-US" dirty="0">
                <a:solidFill>
                  <a:srgbClr val="FF0000"/>
                </a:solidFill>
              </a:rPr>
              <a:t>但是如果将</a:t>
            </a:r>
            <a:r>
              <a:rPr lang="en-US" altLang="zh-CN" dirty="0">
                <a:solidFill>
                  <a:srgbClr val="FF0000"/>
                </a:solidFill>
              </a:rPr>
              <a:t>GPT</a:t>
            </a:r>
            <a:r>
              <a:rPr lang="zh-CN" altLang="en-US" dirty="0">
                <a:solidFill>
                  <a:srgbClr val="FF0000"/>
                </a:solidFill>
              </a:rPr>
              <a:t>硬盘作为系统盘，则必须使用采用了</a:t>
            </a:r>
            <a:r>
              <a:rPr lang="en-US" altLang="zh-CN" dirty="0">
                <a:solidFill>
                  <a:srgbClr val="FF0000"/>
                </a:solidFill>
              </a:rPr>
              <a:t>EFI BIOS</a:t>
            </a:r>
            <a:r>
              <a:rPr lang="zh-CN" altLang="en-US" dirty="0">
                <a:solidFill>
                  <a:srgbClr val="FF0000"/>
                </a:solidFill>
              </a:rPr>
              <a:t>的主板，</a:t>
            </a:r>
            <a:r>
              <a:rPr lang="zh-CN" altLang="en-US" dirty="0"/>
              <a:t>同时南桥驱动还要求兼容</a:t>
            </a:r>
            <a:r>
              <a:rPr lang="en-US" altLang="zh-CN" dirty="0"/>
              <a:t>Long LBA</a:t>
            </a:r>
            <a:r>
              <a:rPr lang="zh-CN" altLang="en-US" dirty="0"/>
              <a:t>，还必须</a:t>
            </a:r>
            <a:r>
              <a:rPr lang="zh-CN" altLang="en-US" dirty="0">
                <a:solidFill>
                  <a:srgbClr val="FF0000"/>
                </a:solidFill>
              </a:rPr>
              <a:t>安装</a:t>
            </a:r>
            <a:r>
              <a:rPr lang="en-US" altLang="zh-CN" dirty="0">
                <a:solidFill>
                  <a:srgbClr val="FF0000"/>
                </a:solidFill>
              </a:rPr>
              <a:t>64</a:t>
            </a:r>
            <a:r>
              <a:rPr lang="zh-CN" altLang="en-US" dirty="0">
                <a:solidFill>
                  <a:srgbClr val="FF0000"/>
                </a:solidFill>
              </a:rPr>
              <a:t>位的</a:t>
            </a:r>
            <a:r>
              <a:rPr lang="zh-CN" altLang="en-US" dirty="0" smtClean="0">
                <a:solidFill>
                  <a:srgbClr val="FF0000"/>
                </a:solidFill>
              </a:rPr>
              <a:t>操作系统并且</a:t>
            </a:r>
            <a:r>
              <a:rPr lang="en-US" altLang="zh-CN" dirty="0" smtClean="0">
                <a:solidFill>
                  <a:srgbClr val="FF0000"/>
                </a:solidFill>
              </a:rPr>
              <a:t>win8</a:t>
            </a:r>
            <a:r>
              <a:rPr lang="zh-CN" altLang="en-US" dirty="0" smtClean="0">
                <a:solidFill>
                  <a:srgbClr val="FF0000"/>
                </a:solidFill>
              </a:rPr>
              <a:t>以上。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583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404664"/>
            <a:ext cx="3054105" cy="3456384"/>
          </a:xfr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3" r="13732"/>
          <a:stretch/>
        </p:blipFill>
        <p:spPr>
          <a:xfrm>
            <a:off x="2699792" y="548680"/>
            <a:ext cx="6050783" cy="33194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9" r="10449"/>
          <a:stretch/>
        </p:blipFill>
        <p:spPr>
          <a:xfrm rot="5400000">
            <a:off x="5095645" y="3507422"/>
            <a:ext cx="2914544" cy="3815030"/>
          </a:xfrm>
          <a:prstGeom prst="rect">
            <a:avLst/>
          </a:prstGeom>
        </p:spPr>
      </p:pic>
      <p:pic>
        <p:nvPicPr>
          <p:cNvPr id="8" name="内容占位符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861" b="19689"/>
          <a:stretch/>
        </p:blipFill>
        <p:spPr>
          <a:xfrm>
            <a:off x="910600" y="3906625"/>
            <a:ext cx="3578384" cy="30530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851920" y="6093296"/>
            <a:ext cx="21226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rgbClr val="FF0000"/>
                </a:solidFill>
              </a:rPr>
              <a:t>GUID</a:t>
            </a:r>
            <a:r>
              <a:rPr lang="zh-CN" altLang="en-US" sz="3600" b="1" dirty="0" smtClean="0">
                <a:solidFill>
                  <a:srgbClr val="FF0000"/>
                </a:solidFill>
              </a:rPr>
              <a:t>格式</a:t>
            </a:r>
            <a:endParaRPr lang="zh-CN" altLang="en-US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5508104" y="2996952"/>
            <a:ext cx="18293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rgbClr val="FF0000"/>
                </a:solidFill>
              </a:rPr>
              <a:t>MBR</a:t>
            </a:r>
            <a:r>
              <a:rPr lang="zh-CN" altLang="en-US" sz="3200" b="1" dirty="0" smtClean="0">
                <a:solidFill>
                  <a:srgbClr val="FF0000"/>
                </a:solidFill>
              </a:rPr>
              <a:t>格式</a:t>
            </a:r>
            <a:endParaRPr lang="zh-CN" alt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48229" y="4854351"/>
            <a:ext cx="3180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rgbClr val="FF0000"/>
                </a:solidFill>
              </a:rPr>
              <a:t>ESP</a:t>
            </a:r>
            <a:r>
              <a:rPr lang="zh-CN" altLang="en-US" dirty="0" smtClean="0"/>
              <a:t>所在盘符即为引导驱动器</a:t>
            </a:r>
            <a:endParaRPr lang="zh-CN" altLang="en-US" dirty="0"/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1763688" y="5085183"/>
            <a:ext cx="3600400" cy="720081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5107718" y="4725144"/>
            <a:ext cx="2632634" cy="59087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7866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057738"/>
            <a:ext cx="7827008" cy="5035558"/>
          </a:xfrm>
        </p:spPr>
      </p:pic>
      <p:sp>
        <p:nvSpPr>
          <p:cNvPr id="5" name="矩形 4"/>
          <p:cNvSpPr/>
          <p:nvPr/>
        </p:nvSpPr>
        <p:spPr>
          <a:xfrm rot="21319863">
            <a:off x="3911895" y="3306396"/>
            <a:ext cx="1733797" cy="2286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3978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350658"/>
            <a:ext cx="7625820" cy="5719365"/>
          </a:xfrm>
        </p:spPr>
      </p:pic>
    </p:spTree>
    <p:extLst>
      <p:ext uri="{BB962C8B-B14F-4D97-AF65-F5344CB8AC3E}">
        <p14:creationId xmlns:p14="http://schemas.microsoft.com/office/powerpoint/2010/main" val="1733379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系统安装教程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优启通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3" r="5036"/>
          <a:stretch/>
        </p:blipFill>
        <p:spPr>
          <a:xfrm>
            <a:off x="2595282" y="2416986"/>
            <a:ext cx="5002306" cy="413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356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8" r="3761"/>
          <a:stretch/>
        </p:blipFill>
        <p:spPr>
          <a:xfrm>
            <a:off x="2267744" y="1828800"/>
            <a:ext cx="4563362" cy="4397971"/>
          </a:xfrm>
        </p:spPr>
      </p:pic>
    </p:spTree>
    <p:extLst>
      <p:ext uri="{BB962C8B-B14F-4D97-AF65-F5344CB8AC3E}">
        <p14:creationId xmlns:p14="http://schemas.microsoft.com/office/powerpoint/2010/main" val="4284174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3" r="4627"/>
          <a:stretch/>
        </p:blipFill>
        <p:spPr>
          <a:xfrm>
            <a:off x="2124635" y="1600200"/>
            <a:ext cx="4935072" cy="4525963"/>
          </a:xfrm>
        </p:spPr>
      </p:pic>
    </p:spTree>
    <p:extLst>
      <p:ext uri="{BB962C8B-B14F-4D97-AF65-F5344CB8AC3E}">
        <p14:creationId xmlns:p14="http://schemas.microsoft.com/office/powerpoint/2010/main" val="3276105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进</a:t>
            </a:r>
            <a:r>
              <a:rPr lang="en-US" altLang="zh-CN" b="1" dirty="0" smtClean="0"/>
              <a:t>bios</a:t>
            </a:r>
            <a:endParaRPr lang="zh-CN" altLang="en-US" b="1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409845"/>
            <a:ext cx="6663563" cy="4323410"/>
          </a:xfrm>
        </p:spPr>
      </p:pic>
      <p:sp>
        <p:nvSpPr>
          <p:cNvPr id="5" name="TextBox 4"/>
          <p:cNvSpPr txBox="1"/>
          <p:nvPr/>
        </p:nvSpPr>
        <p:spPr>
          <a:xfrm>
            <a:off x="3131840" y="5348535"/>
            <a:ext cx="30139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 smtClean="0">
                <a:solidFill>
                  <a:srgbClr val="FF0000"/>
                </a:solidFill>
              </a:rPr>
              <a:t>主板主界面</a:t>
            </a:r>
            <a:endParaRPr lang="zh-CN" altLang="en-US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43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844824"/>
            <a:ext cx="7207448" cy="343074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987824" y="4605813"/>
            <a:ext cx="35890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4400" b="1" dirty="0">
                <a:solidFill>
                  <a:srgbClr val="FF0000"/>
                </a:solidFill>
              </a:rPr>
              <a:t>主板主界面</a:t>
            </a:r>
            <a:endParaRPr lang="zh-CN" altLang="en-US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066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628800"/>
            <a:ext cx="6092013" cy="456560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771800" y="5445224"/>
            <a:ext cx="301396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 smtClean="0">
                <a:solidFill>
                  <a:srgbClr val="FF0000"/>
                </a:solidFill>
              </a:rPr>
              <a:t>主板主界面</a:t>
            </a:r>
            <a:endParaRPr lang="zh-CN" altLang="en-US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206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4725144"/>
            <a:ext cx="4306873" cy="2014888"/>
          </a:xfrm>
        </p:spPr>
      </p:pic>
      <p:sp>
        <p:nvSpPr>
          <p:cNvPr id="7" name="TextBox 6"/>
          <p:cNvSpPr txBox="1"/>
          <p:nvPr/>
        </p:nvSpPr>
        <p:spPr>
          <a:xfrm>
            <a:off x="611560" y="4077072"/>
            <a:ext cx="7906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FF0000"/>
                </a:solidFill>
              </a:rPr>
              <a:t>按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F2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88640"/>
            <a:ext cx="3766439" cy="2443717"/>
          </a:xfrm>
          <a:prstGeom prst="rect">
            <a:avLst/>
          </a:prstGeom>
        </p:spPr>
      </p:pic>
      <p:cxnSp>
        <p:nvCxnSpPr>
          <p:cNvPr id="5" name="直接箭头连接符 4"/>
          <p:cNvCxnSpPr/>
          <p:nvPr/>
        </p:nvCxnSpPr>
        <p:spPr>
          <a:xfrm flipH="1" flipV="1">
            <a:off x="1115616" y="4437112"/>
            <a:ext cx="286545" cy="50405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7" idx="0"/>
          </p:cNvCxnSpPr>
          <p:nvPr/>
        </p:nvCxnSpPr>
        <p:spPr>
          <a:xfrm flipV="1">
            <a:off x="1006861" y="2708920"/>
            <a:ext cx="442077" cy="1368152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547664" y="270892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进入主板界面</a:t>
            </a:r>
            <a:endParaRPr lang="zh-CN" altLang="en-US" dirty="0"/>
          </a:p>
        </p:txBody>
      </p:sp>
      <p:sp>
        <p:nvSpPr>
          <p:cNvPr id="12" name="椭圆 11"/>
          <p:cNvSpPr/>
          <p:nvPr/>
        </p:nvSpPr>
        <p:spPr>
          <a:xfrm>
            <a:off x="1475656" y="260648"/>
            <a:ext cx="432048" cy="21602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1739888"/>
            <a:ext cx="3609535" cy="2707151"/>
          </a:xfrm>
          <a:prstGeom prst="rect">
            <a:avLst/>
          </a:prstGeom>
        </p:spPr>
      </p:pic>
      <p:cxnSp>
        <p:nvCxnSpPr>
          <p:cNvPr id="14" name="直接箭头连接符 13"/>
          <p:cNvCxnSpPr>
            <a:stCxn id="12" idx="5"/>
          </p:cNvCxnSpPr>
          <p:nvPr/>
        </p:nvCxnSpPr>
        <p:spPr>
          <a:xfrm>
            <a:off x="1844432" y="445036"/>
            <a:ext cx="3159616" cy="291195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749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482" b="30633"/>
          <a:stretch/>
        </p:blipFill>
        <p:spPr>
          <a:xfrm>
            <a:off x="251521" y="1844824"/>
            <a:ext cx="4398118" cy="2002557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231" b="46911"/>
          <a:stretch/>
        </p:blipFill>
        <p:spPr>
          <a:xfrm>
            <a:off x="179512" y="4386444"/>
            <a:ext cx="4110167" cy="187499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0" t="18445" r="11972" b="26171"/>
          <a:stretch/>
        </p:blipFill>
        <p:spPr>
          <a:xfrm>
            <a:off x="4371837" y="4166228"/>
            <a:ext cx="4132053" cy="2073736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620685" y="5707188"/>
            <a:ext cx="1106551" cy="4581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8" name="椭圆 7"/>
          <p:cNvSpPr/>
          <p:nvPr/>
        </p:nvSpPr>
        <p:spPr>
          <a:xfrm>
            <a:off x="1979712" y="4810570"/>
            <a:ext cx="1106551" cy="4581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9" name="椭圆 8"/>
          <p:cNvSpPr/>
          <p:nvPr/>
        </p:nvSpPr>
        <p:spPr>
          <a:xfrm>
            <a:off x="2987824" y="2204864"/>
            <a:ext cx="1106551" cy="4581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cxnSp>
        <p:nvCxnSpPr>
          <p:cNvPr id="10" name="直接箭头连接符 9"/>
          <p:cNvCxnSpPr/>
          <p:nvPr/>
        </p:nvCxnSpPr>
        <p:spPr>
          <a:xfrm flipV="1">
            <a:off x="2699792" y="2662980"/>
            <a:ext cx="672672" cy="214759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2843808" y="5268686"/>
            <a:ext cx="3776877" cy="66756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3779912" y="2662980"/>
            <a:ext cx="3394048" cy="3044208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152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235</Words>
  <Application>Microsoft Office PowerPoint</Application>
  <PresentationFormat>全屏显示(4:3)</PresentationFormat>
  <Paragraphs>29</Paragraphs>
  <Slides>19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Office 主题​​</vt:lpstr>
      <vt:lpstr>四叶草网络技术公司培训</vt:lpstr>
      <vt:lpstr>系统安装教程</vt:lpstr>
      <vt:lpstr>PowerPoint 演示文稿</vt:lpstr>
      <vt:lpstr>PowerPoint 演示文稿</vt:lpstr>
      <vt:lpstr>进bios</vt:lpstr>
      <vt:lpstr>PowerPoint 演示文稿</vt:lpstr>
      <vt:lpstr>PowerPoint 演示文稿</vt:lpstr>
      <vt:lpstr>PowerPoint 演示文稿</vt:lpstr>
      <vt:lpstr>PowerPoint 演示文稿</vt:lpstr>
      <vt:lpstr>usb启动项</vt:lpstr>
      <vt:lpstr>系统安装步骤</vt:lpstr>
      <vt:lpstr>PowerPoint 演示文稿</vt:lpstr>
      <vt:lpstr>PowerPoint 演示文稿</vt:lpstr>
      <vt:lpstr>PowerPoint 演示文稿</vt:lpstr>
      <vt:lpstr>MBR GUID分区表制作</vt:lpstr>
      <vt:lpstr>区别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24</cp:revision>
  <dcterms:created xsi:type="dcterms:W3CDTF">2017-03-22T02:23:01Z</dcterms:created>
  <dcterms:modified xsi:type="dcterms:W3CDTF">2017-03-23T07:36:15Z</dcterms:modified>
</cp:coreProperties>
</file>

<file path=docProps/thumbnail.jpeg>
</file>